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3" r:id="rId6"/>
    <p:sldId id="271" r:id="rId7"/>
    <p:sldId id="276" r:id="rId8"/>
    <p:sldId id="277" r:id="rId9"/>
    <p:sldId id="272" r:id="rId10"/>
    <p:sldId id="273" r:id="rId11"/>
    <p:sldId id="281" r:id="rId12"/>
    <p:sldId id="257" r:id="rId13"/>
    <p:sldId id="270" r:id="rId14"/>
    <p:sldId id="262" r:id="rId15"/>
    <p:sldId id="263" r:id="rId16"/>
    <p:sldId id="275" r:id="rId17"/>
    <p:sldId id="279" r:id="rId18"/>
    <p:sldId id="278" r:id="rId19"/>
    <p:sldId id="265" r:id="rId20"/>
    <p:sldId id="280" r:id="rId21"/>
    <p:sldId id="266" r:id="rId22"/>
    <p:sldId id="282" r:id="rId23"/>
    <p:sldId id="284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83833" autoAdjust="0"/>
  </p:normalViewPr>
  <p:slideViewPr>
    <p:cSldViewPr>
      <p:cViewPr varScale="1">
        <p:scale>
          <a:sx n="75" d="100"/>
          <a:sy n="75" d="100"/>
        </p:scale>
        <p:origin x="842" y="2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11/16/2017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11/16/2017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Saville et al  - grad class in special </a:t>
            </a:r>
            <a:r>
              <a:rPr lang="en-US" dirty="0" err="1"/>
              <a:t>ed</a:t>
            </a:r>
            <a:r>
              <a:rPr lang="en-US" dirty="0"/>
              <a:t> and undergrad research methods course with focus on </a:t>
            </a:r>
            <a:r>
              <a:rPr lang="en-US" dirty="0" err="1"/>
              <a:t>interteaching</a:t>
            </a:r>
            <a:r>
              <a:rPr lang="en-US" dirty="0"/>
              <a:t> which is selected parts of SCL (like group work and self-paced work)</a:t>
            </a:r>
          </a:p>
          <a:p>
            <a:r>
              <a:rPr lang="en-US" dirty="0" err="1"/>
              <a:t>Preszler</a:t>
            </a:r>
            <a:r>
              <a:rPr lang="en-US" dirty="0"/>
              <a:t> – 10 semesters worth of intro biology – replaced one lecture w/ peer workshops; students scored higher on higher-level courses</a:t>
            </a:r>
          </a:p>
          <a:p>
            <a:r>
              <a:rPr lang="en-US" dirty="0" err="1"/>
              <a:t>Stoerger</a:t>
            </a:r>
            <a:r>
              <a:rPr lang="en-US" dirty="0"/>
              <a:t> and Krieger – Information Technology Course – added online collaborative work on a wiki and infographic project, interviews were generally positive and grades went up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11/16/2017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rcenteredteaching.wordpress.com/learner-centered-teaching-resources/definition-of-learner-centered-teaching/" TargetMode="External"/><Relationship Id="rId2" Type="http://schemas.openxmlformats.org/officeDocument/2006/relationships/hyperlink" Target="https://www.edutopia.org/blog/how-student-centered-your-classroom-rebecca-alb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rcenteredteaching.wordpress.com/learner-centered-teaching-resources/definition-of-learner-centered-teach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Centered Learning: A Practical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6B86B"/>
                </a:solidFill>
              </a:rPr>
              <a:t>Gwendolyn Gillson</a:t>
            </a:r>
          </a:p>
          <a:p>
            <a:r>
              <a:rPr lang="en-US" dirty="0">
                <a:solidFill>
                  <a:srgbClr val="96B86B"/>
                </a:solidFill>
              </a:rPr>
              <a:t>University of Iowa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Teacher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CAB88-5DDB-4F0E-8897-530ABC2C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311" y="1600200"/>
            <a:ext cx="5767725" cy="49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Balance of Power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1B8CC-1357-4C1A-BB88-CD16A580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37" y="1828800"/>
            <a:ext cx="64579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019F-3561-412F-9135-CD72ED9E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 of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02233-F7F9-4691-B386-A0E8A02D5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11474" r="11476" b="11476"/>
          <a:stretch/>
        </p:blipFill>
        <p:spPr>
          <a:xfrm>
            <a:off x="3198812" y="1905000"/>
            <a:ext cx="5867400" cy="43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Responsibility for 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E9495-9064-4B8A-9365-D82FE1E1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12" y="1752600"/>
            <a:ext cx="64103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2A53-72EF-4255-8E6B-D2605996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and Process of 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10445-D656-4E5F-BA48-58347865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7526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7D11-688E-4096-963D-6695E509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EDBFE-B0E6-4612-A0BE-33020C13D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 identified by Terry Doyle in </a:t>
            </a:r>
            <a:r>
              <a:rPr lang="en-US" i="1" dirty="0"/>
              <a:t>Helping Students Learn in a Learner Centered Environment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B7258-9749-4B31-9AF9-0210CB6F2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Habits Die Hard</a:t>
            </a:r>
          </a:p>
          <a:p>
            <a:r>
              <a:rPr lang="en-US" dirty="0"/>
              <a:t>High schools remain teacher-centered</a:t>
            </a:r>
          </a:p>
          <a:p>
            <a:r>
              <a:rPr lang="en-US" dirty="0"/>
              <a:t>Learning is not a top priority</a:t>
            </a:r>
          </a:p>
          <a:p>
            <a:r>
              <a:rPr lang="en-US" dirty="0"/>
              <a:t>Students don’t like taking learning risks</a:t>
            </a:r>
          </a:p>
          <a:p>
            <a:r>
              <a:rPr lang="en-US" dirty="0"/>
              <a:t>Doesn’t look like “school”</a:t>
            </a:r>
          </a:p>
          <a:p>
            <a:r>
              <a:rPr lang="en-US" dirty="0"/>
              <a:t>Don’t want to invest effort</a:t>
            </a:r>
          </a:p>
          <a:p>
            <a:r>
              <a:rPr lang="en-US" dirty="0"/>
              <a:t>Mindsets about learning make adapting to SLC difficult</a:t>
            </a:r>
          </a:p>
          <a:p>
            <a:r>
              <a:rPr lang="en-US" dirty="0"/>
              <a:t>Path of least resistance </a:t>
            </a:r>
          </a:p>
        </p:txBody>
      </p:sp>
    </p:spTree>
    <p:extLst>
      <p:ext uri="{BB962C8B-B14F-4D97-AF65-F5344CB8AC3E}">
        <p14:creationId xmlns:p14="http://schemas.microsoft.com/office/powerpoint/2010/main" val="22485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Studies and SCL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uddha, Statue, Religion, Culture, Meditation, Buddhist">
            <a:extLst>
              <a:ext uri="{FF2B5EF4-FFF2-40B4-BE49-F238E27FC236}">
                <a16:creationId xmlns:a16="http://schemas.microsoft.com/office/drawing/2014/main" id="{F060BFD1-0F9A-4BD3-AB0A-651A0395F04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r="13854"/>
          <a:stretch>
            <a:fillRect/>
          </a:stretch>
        </p:blipFill>
        <p:spPr bwMode="auto">
          <a:xfrm>
            <a:off x="6094412" y="609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67A3-F29E-4B02-8075-9FAF0F073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few cautions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5BB4BE7-A5E1-4090-808E-7CFC52CD5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F0D88-0DF2-4D4C-9C66-72A64A96B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2188825" cy="38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can I do now?</a:t>
            </a:r>
          </a:p>
        </p:txBody>
      </p:sp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658673-0ADC-428E-9895-27534BE78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54DD86-7603-49D7-810C-BC1139B9FC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20CF-926D-4A30-A8F9-A9CFF820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4BC0F-BCD0-4A2D-9B36-923C770B8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2EB837-40AA-4672-BCE9-059ECA16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DF37C1-6E2B-4040-88E9-F628A2A7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1676400"/>
            <a:ext cx="112014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Abler, Rebecca. “How Student Centered is Your Classroom?” </a:t>
            </a:r>
            <a:r>
              <a:rPr lang="en-US" i="1" dirty="0"/>
              <a:t>Edutopia</a:t>
            </a:r>
            <a:r>
              <a:rPr lang="en-US" dirty="0"/>
              <a:t>. January 29, 2015; Updated August 17, 2015. Accessed June 7, 2017. </a:t>
            </a:r>
            <a:r>
              <a:rPr lang="en-US" u="sng" dirty="0">
                <a:hlinkClick r:id="rId2"/>
              </a:rPr>
              <a:t>https://www.edutopia.org/blog/how-student-centered-your-classroom-rebecca-alber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Doyle, Terry. “Definition of Learner Centered Teaching.” </a:t>
            </a:r>
            <a:r>
              <a:rPr lang="en-US" i="1" dirty="0"/>
              <a:t>Learner Centered Teaching: Largest Resource for Learner Centered Teaching on the Web</a:t>
            </a:r>
            <a:r>
              <a:rPr lang="en-US" dirty="0"/>
              <a:t>. Blog entry. </a:t>
            </a:r>
            <a:r>
              <a:rPr lang="en-US" dirty="0">
                <a:hlinkClick r:id="rId3"/>
              </a:rPr>
              <a:t>https://learnercenteredteaching.wordpress.com/learner-centered-teaching-resources/definition-of-learner-centered-teaching/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Doyle, Terry. </a:t>
            </a:r>
            <a:r>
              <a:rPr lang="en-US" i="1" dirty="0"/>
              <a:t>Helping Students Learn in a Learner-Centered Environment: A Guide to Facilitating Learning in Higher Education</a:t>
            </a:r>
            <a:r>
              <a:rPr lang="en-US" dirty="0"/>
              <a:t>. Sterling, VA: Stylus, 2008.</a:t>
            </a:r>
          </a:p>
          <a:p>
            <a:pPr marL="0" indent="0">
              <a:buNone/>
            </a:pPr>
            <a:r>
              <a:rPr lang="en-US" dirty="0" err="1"/>
              <a:t>Goza</a:t>
            </a:r>
            <a:r>
              <a:rPr lang="en-US" dirty="0"/>
              <a:t>, Barbara K. “Graffiti Needs Assessment: Involving Students in the First Class Session.” </a:t>
            </a:r>
            <a:r>
              <a:rPr lang="en-US" i="1" dirty="0"/>
              <a:t>Journal of Management Education</a:t>
            </a:r>
            <a:r>
              <a:rPr lang="en-US" dirty="0"/>
              <a:t> 17, no. 1 (1993): 99-106.</a:t>
            </a:r>
          </a:p>
          <a:p>
            <a:pPr marL="0" indent="0">
              <a:buNone/>
            </a:pPr>
            <a:r>
              <a:rPr lang="en-US" dirty="0" err="1"/>
              <a:t>Preszler</a:t>
            </a:r>
            <a:r>
              <a:rPr lang="en-US" dirty="0"/>
              <a:t>, Ralph W. “Replacing Lecture with Peer-Led Workshops Improves Student Learning.” </a:t>
            </a:r>
            <a:r>
              <a:rPr lang="en-US" i="1" dirty="0"/>
              <a:t>CBE Life Sciences Education</a:t>
            </a:r>
            <a:r>
              <a:rPr lang="en-US" dirty="0"/>
              <a:t> 8 (2009): 182–192.</a:t>
            </a:r>
          </a:p>
          <a:p>
            <a:pPr marL="0" indent="0">
              <a:buNone/>
            </a:pPr>
            <a:r>
              <a:rPr lang="en-US" dirty="0"/>
              <a:t>Saville, Bryan K. et al. “A Comparison of </a:t>
            </a:r>
            <a:r>
              <a:rPr lang="en-US" dirty="0" err="1"/>
              <a:t>Interteaching</a:t>
            </a:r>
            <a:r>
              <a:rPr lang="en-US" dirty="0"/>
              <a:t> and Lecture in the College Classroom.” </a:t>
            </a:r>
            <a:r>
              <a:rPr lang="en-US" i="1" dirty="0"/>
              <a:t>Journal of Applied Behavior Analysis 39 </a:t>
            </a:r>
            <a:r>
              <a:rPr lang="en-US" dirty="0"/>
              <a:t>(2006): 49–61.</a:t>
            </a:r>
          </a:p>
          <a:p>
            <a:pPr marL="0" indent="0">
              <a:buNone/>
            </a:pPr>
            <a:r>
              <a:rPr lang="en-US" dirty="0" err="1"/>
              <a:t>Stoerger</a:t>
            </a:r>
            <a:r>
              <a:rPr lang="en-US" dirty="0"/>
              <a:t>, Sharon, and Denise Krieger, “Transforming a Large-Lecture Course into and Active, Engaged, and Collaborative Learning Environment,” </a:t>
            </a:r>
            <a:r>
              <a:rPr lang="en-US" i="1" dirty="0"/>
              <a:t>Education for Information</a:t>
            </a:r>
            <a:r>
              <a:rPr lang="en-US" dirty="0"/>
              <a:t> 32 (2016): 11-26.</a:t>
            </a:r>
          </a:p>
          <a:p>
            <a:pPr marL="0" indent="0">
              <a:buNone/>
            </a:pPr>
            <a:r>
              <a:rPr lang="en-US" dirty="0"/>
              <a:t>Weimer, Maryellen. </a:t>
            </a:r>
            <a:r>
              <a:rPr lang="en-US" i="1" dirty="0"/>
              <a:t>Learner-Centered Teaching: Five Key Changes to Practice</a:t>
            </a:r>
            <a:r>
              <a:rPr lang="en-US" dirty="0"/>
              <a:t>. Second Edition. San Francisco: Jossey-Bass, 2013.</a:t>
            </a:r>
          </a:p>
        </p:txBody>
      </p:sp>
    </p:spTree>
    <p:extLst>
      <p:ext uri="{BB962C8B-B14F-4D97-AF65-F5344CB8AC3E}">
        <p14:creationId xmlns:p14="http://schemas.microsoft.com/office/powerpoint/2010/main" val="27743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student centered learning?</a:t>
            </a:r>
          </a:p>
          <a:p>
            <a:r>
              <a:rPr lang="en-US" dirty="0"/>
              <a:t>Where to begin</a:t>
            </a:r>
          </a:p>
          <a:p>
            <a:r>
              <a:rPr lang="en-US" dirty="0"/>
              <a:t>Maryellen Weimer’s 5 changes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Issues particular to religious studies/religion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0C3E-C1C8-476D-A432-AD1293EE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Student-Centered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3CD97-5DBB-45B0-8F40-437AABC1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Learner centered teaching means subjecting every teaching activity (method, assignment or assessment) to the test of a single question: “Given the context of my students, course and classroom, will this teaching action optimize my students’ opportunity to learn?”</a:t>
            </a:r>
          </a:p>
          <a:p>
            <a:pPr marL="0" indent="0">
              <a:buNone/>
            </a:pPr>
            <a:r>
              <a:rPr lang="en-US" dirty="0"/>
              <a:t>(Terry Doyle, </a:t>
            </a:r>
            <a:r>
              <a:rPr lang="en-US" dirty="0">
                <a:hlinkClick r:id="rId2"/>
              </a:rPr>
              <a:t>https://learnercenteredteaching.wordpress.com/learner-centered-teaching-resources/definition-of-learner-centered-teaching/</a:t>
            </a:r>
            <a:r>
              <a:rPr lang="en-US" dirty="0"/>
              <a:t> 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65F4-D87F-4441-9EF0-4F06853C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similar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CD314-CD25-4D59-A462-A49AD647D9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Learner-Centered Teaching</a:t>
            </a:r>
          </a:p>
          <a:p>
            <a:r>
              <a:rPr lang="en-US" dirty="0"/>
              <a:t>Personalized Learning/personalization</a:t>
            </a:r>
          </a:p>
          <a:p>
            <a:r>
              <a:rPr lang="en-US" dirty="0"/>
              <a:t>Collaborative Learning</a:t>
            </a:r>
          </a:p>
          <a:p>
            <a:r>
              <a:rPr lang="en-US" dirty="0"/>
              <a:t>Active Learning</a:t>
            </a:r>
          </a:p>
          <a:p>
            <a:r>
              <a:rPr lang="en-US" dirty="0"/>
              <a:t>Inquiry-based Learning</a:t>
            </a:r>
          </a:p>
          <a:p>
            <a:r>
              <a:rPr lang="en-US" dirty="0"/>
              <a:t>Cooperative Learning</a:t>
            </a:r>
          </a:p>
          <a:p>
            <a:r>
              <a:rPr lang="en-US" dirty="0"/>
              <a:t>Problem-based Learning</a:t>
            </a:r>
          </a:p>
          <a:p>
            <a:r>
              <a:rPr lang="en-US" dirty="0"/>
              <a:t>Peer Led Team Learning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B9EB9A-7A34-4099-9AF1-DBAE436912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Team-based Learning</a:t>
            </a:r>
          </a:p>
          <a:p>
            <a:r>
              <a:rPr lang="en-US" dirty="0"/>
              <a:t>Peer Instruction</a:t>
            </a:r>
          </a:p>
          <a:p>
            <a:r>
              <a:rPr lang="en-US" dirty="0"/>
              <a:t>Inquiry Guided Learning</a:t>
            </a:r>
          </a:p>
          <a:p>
            <a:r>
              <a:rPr lang="en-US" dirty="0"/>
              <a:t>Just-in-Time Teaching</a:t>
            </a:r>
          </a:p>
          <a:p>
            <a:r>
              <a:rPr lang="en-US" dirty="0"/>
              <a:t>Small Group Learning</a:t>
            </a:r>
          </a:p>
          <a:p>
            <a:r>
              <a:rPr lang="en-US" dirty="0"/>
              <a:t>Project-based Learning</a:t>
            </a:r>
          </a:p>
          <a:p>
            <a:r>
              <a:rPr lang="en-US" dirty="0"/>
              <a:t>Question-directed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0F6F-424A-4E6D-877B-1EF0E5081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test scores (Bryan K. Saville et al. 2006)</a:t>
            </a:r>
          </a:p>
          <a:p>
            <a:r>
              <a:rPr lang="en-US" dirty="0"/>
              <a:t>Better class grades, especially for diverse populations (Ralph W. </a:t>
            </a:r>
            <a:r>
              <a:rPr lang="en-US" dirty="0" err="1"/>
              <a:t>Preszler</a:t>
            </a:r>
            <a:r>
              <a:rPr lang="en-US" dirty="0"/>
              <a:t> 2009)</a:t>
            </a:r>
          </a:p>
          <a:p>
            <a:r>
              <a:rPr lang="en-US" dirty="0"/>
              <a:t>Students’ understanding of how to obtain knowledge and skills transformed, especially women (Sharon </a:t>
            </a:r>
            <a:r>
              <a:rPr lang="en-US" dirty="0" err="1"/>
              <a:t>Stoerger</a:t>
            </a:r>
            <a:r>
              <a:rPr lang="en-US" dirty="0"/>
              <a:t> and Denise Krieger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Attribution theory </a:t>
            </a:r>
          </a:p>
          <a:p>
            <a:r>
              <a:rPr lang="en-US" dirty="0"/>
              <a:t>Self-efficacy</a:t>
            </a:r>
          </a:p>
          <a:p>
            <a:r>
              <a:rPr lang="en-US" dirty="0"/>
              <a:t>Radical and critical pedagogy</a:t>
            </a:r>
          </a:p>
          <a:p>
            <a:r>
              <a:rPr lang="en-US" dirty="0"/>
              <a:t>Feminist pedagogy</a:t>
            </a:r>
          </a:p>
          <a:p>
            <a:r>
              <a:rPr lang="en-US" dirty="0"/>
              <a:t>Constructivism</a:t>
            </a:r>
          </a:p>
          <a:p>
            <a:pPr lvl="1"/>
            <a:r>
              <a:rPr lang="en-US" dirty="0"/>
              <a:t>Transformative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203C-FF06-43A5-9291-DAE5984A1D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27A4A-A2F8-4662-8101-9918D395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Questions to Ask Yourself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28D003-F48E-45A6-B02D-11A234E3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219200"/>
            <a:ext cx="11049000" cy="5334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In what ways do students feel respected, feel valued, and feel part of the whole group?</a:t>
            </a:r>
          </a:p>
          <a:p>
            <a:pPr lvl="0"/>
            <a:r>
              <a:rPr lang="en-US" dirty="0"/>
              <a:t>In what ways do students have ownership of the classroom? Do they ever make decisions about resources, environment, or use of time? When? How often?</a:t>
            </a:r>
          </a:p>
          <a:p>
            <a:pPr lvl="0"/>
            <a:r>
              <a:rPr lang="en-US" dirty="0"/>
              <a:t>Do they have ownership in their learning? Do they have choices and options for projects, assignments, and partners for group work?</a:t>
            </a:r>
          </a:p>
          <a:p>
            <a:pPr lvl="0"/>
            <a:r>
              <a:rPr lang="en-US" dirty="0"/>
              <a:t>When are students comfortable with expressing who they are and their thoughts and ideas? When are they not?</a:t>
            </a:r>
          </a:p>
          <a:p>
            <a:pPr lvl="0"/>
            <a:r>
              <a:rPr lang="en-US" dirty="0"/>
              <a:t>When do you inquire about the needs of your students? How often do you do this? How often do you check for group understanding and adjust the instruction accordingly?</a:t>
            </a:r>
          </a:p>
          <a:p>
            <a:pPr lvl="0"/>
            <a:r>
              <a:rPr lang="en-US" dirty="0"/>
              <a:t>How are desks arranged? Are students facing each other? Do they have multiple opportunities each week to share with fellow classmates, and to share with a variety of classmates?</a:t>
            </a:r>
          </a:p>
          <a:p>
            <a:r>
              <a:rPr lang="en-US" dirty="0"/>
              <a:t>As the instructor, what is my "air time" each class session? How much direct instruction is there? How might I change some of that directing teaching to facilitating? </a:t>
            </a:r>
          </a:p>
          <a:p>
            <a:pPr marL="0" indent="0">
              <a:buNone/>
            </a:pPr>
            <a:r>
              <a:rPr lang="en-US" dirty="0"/>
              <a:t>(Rebecca </a:t>
            </a:r>
            <a:r>
              <a:rPr lang="en-US" dirty="0" err="1"/>
              <a:t>Alber</a:t>
            </a:r>
            <a:r>
              <a:rPr lang="en-US" dirty="0"/>
              <a:t> - https://www.edutopia.org/blog/how-student-centered-your-classroom-rebecca-alber)</a:t>
            </a:r>
          </a:p>
        </p:txBody>
      </p:sp>
    </p:spTree>
    <p:extLst>
      <p:ext uri="{BB962C8B-B14F-4D97-AF65-F5344CB8AC3E}">
        <p14:creationId xmlns:p14="http://schemas.microsoft.com/office/powerpoint/2010/main" val="26485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Weimer’s 5 Changes to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711</TotalTime>
  <Words>767</Words>
  <Application>Microsoft Office PowerPoint</Application>
  <PresentationFormat>Custom</PresentationFormat>
  <Paragraphs>80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</vt:lpstr>
      <vt:lpstr>Woodgrain 16x9</vt:lpstr>
      <vt:lpstr>Student Centered Learning: A Practical Guide</vt:lpstr>
      <vt:lpstr>PowerPoint Presentation</vt:lpstr>
      <vt:lpstr>Overview</vt:lpstr>
      <vt:lpstr>What is Student-Centered Learning?</vt:lpstr>
      <vt:lpstr>Other similar terms</vt:lpstr>
      <vt:lpstr>Supporting Research</vt:lpstr>
      <vt:lpstr>Theoretical Background</vt:lpstr>
      <vt:lpstr>Questions to Ask Yourself </vt:lpstr>
      <vt:lpstr>Weimer’s 5 Changes to Practice</vt:lpstr>
      <vt:lpstr>The Role of the Teacher</vt:lpstr>
      <vt:lpstr>The Balance of Power</vt:lpstr>
      <vt:lpstr>The Function of Content</vt:lpstr>
      <vt:lpstr>The Responsibility for Learning</vt:lpstr>
      <vt:lpstr>The Purpose and Process of Evaluation</vt:lpstr>
      <vt:lpstr>Resistance</vt:lpstr>
      <vt:lpstr>Religious Studies and SCL</vt:lpstr>
      <vt:lpstr>A few cautions</vt:lpstr>
      <vt:lpstr>So what can I do now?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Centered Learning: A Practical Guide</dc:title>
  <dc:creator>Gwendolyn Gillson</dc:creator>
  <cp:lastModifiedBy>Gwendolyn Gillson</cp:lastModifiedBy>
  <cp:revision>30</cp:revision>
  <dcterms:created xsi:type="dcterms:W3CDTF">2017-11-06T16:03:14Z</dcterms:created>
  <dcterms:modified xsi:type="dcterms:W3CDTF">2017-11-16T21:33:59Z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